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C06DDB-20D5-4A46-AD86-3D3B58B8BEC7}" type="doc">
      <dgm:prSet loTypeId="urn:microsoft.com/office/officeart/2005/8/layout/radial1" loCatId="relationship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F79267-B37F-4C93-814E-1BFBC46D9A54}">
      <dgm:prSet phldrT="[Текст]" custT="1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36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ТОС</a:t>
          </a:r>
        </a:p>
        <a:p>
          <a:r>
            <a:rPr lang="ru-RU" sz="16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Председатель</a:t>
          </a:r>
        </a:p>
        <a:p>
          <a:r>
            <a:rPr lang="ru-RU" sz="16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Совет</a:t>
          </a:r>
        </a:p>
        <a:p>
          <a:r>
            <a:rPr lang="ru-RU" sz="16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Актив</a:t>
          </a:r>
        </a:p>
        <a:p>
          <a:r>
            <a:rPr lang="ru-RU" sz="16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Наемные работники</a:t>
          </a:r>
        </a:p>
        <a:p>
          <a:endParaRPr lang="ru-RU" sz="1600" b="1" dirty="0" smtClean="0">
            <a:solidFill>
              <a:schemeClr val="bg1"/>
            </a:solidFill>
            <a:latin typeface="+mn-lt"/>
            <a:cs typeface="Arial" pitchFamily="34" charset="0"/>
          </a:endParaRPr>
        </a:p>
      </dgm:t>
    </dgm:pt>
    <dgm:pt modelId="{CD4D2ED5-5D3E-479C-A0C8-C698804DE619}" type="parTrans" cxnId="{2F6E12C9-B5C9-4A2D-A36B-0C5587370DED}">
      <dgm:prSet/>
      <dgm:spPr/>
      <dgm:t>
        <a:bodyPr/>
        <a:lstStyle/>
        <a:p>
          <a:endParaRPr lang="ru-RU"/>
        </a:p>
      </dgm:t>
    </dgm:pt>
    <dgm:pt modelId="{CF477CF5-B15B-44A2-B2F6-8D0D55EEAFE3}" type="sibTrans" cxnId="{2F6E12C9-B5C9-4A2D-A36B-0C5587370DED}">
      <dgm:prSet/>
      <dgm:spPr/>
      <dgm:t>
        <a:bodyPr/>
        <a:lstStyle/>
        <a:p>
          <a:endParaRPr lang="ru-RU"/>
        </a:p>
      </dgm:t>
    </dgm:pt>
    <dgm:pt modelId="{198B5478-7809-4756-9A04-A9C5AA8C1A2C}">
      <dgm:prSet phldrT="[Текст]" custT="1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algn="ctr">
            <a:lnSpc>
              <a:spcPct val="90000"/>
            </a:lnSpc>
          </a:pPr>
          <a:endParaRPr lang="ru-RU" sz="1600" b="1" dirty="0" smtClean="0">
            <a:latin typeface="+mn-lt"/>
            <a:cs typeface="Arial" pitchFamily="34" charset="0"/>
          </a:endParaRPr>
        </a:p>
        <a:p>
          <a:pPr algn="ctr">
            <a:lnSpc>
              <a:spcPct val="90000"/>
            </a:lnSpc>
          </a:pPr>
          <a:r>
            <a:rPr lang="ru-RU" sz="16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Конференция жителей</a:t>
          </a:r>
        </a:p>
        <a:p>
          <a:pPr algn="ctr">
            <a:lnSpc>
              <a:spcPct val="100000"/>
            </a:lnSpc>
          </a:pPr>
          <a:endParaRPr lang="ru-RU" sz="1600" b="1" dirty="0" smtClean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  <a:p>
          <a:pPr algn="ctr">
            <a:lnSpc>
              <a:spcPct val="100000"/>
            </a:lnSpc>
          </a:pPr>
          <a:r>
            <a:rPr lang="ru-RU" sz="16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1. Определение социально-значимых направлений</a:t>
          </a:r>
        </a:p>
        <a:p>
          <a:pPr algn="ctr">
            <a:lnSpc>
              <a:spcPct val="100000"/>
            </a:lnSpc>
          </a:pPr>
          <a:r>
            <a:rPr lang="ru-RU" sz="16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2. Распределение поощрения до 50% </a:t>
          </a:r>
        </a:p>
        <a:p>
          <a:pPr algn="ctr">
            <a:lnSpc>
              <a:spcPct val="100000"/>
            </a:lnSpc>
          </a:pPr>
          <a:r>
            <a:rPr lang="ru-RU" sz="16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к объему  расходов на реализацию проектов (мероприятий) </a:t>
          </a:r>
        </a:p>
        <a:p>
          <a:pPr algn="ctr">
            <a:lnSpc>
              <a:spcPct val="100000"/>
            </a:lnSpc>
          </a:pPr>
          <a:endParaRPr lang="ru-RU" sz="1600" b="1" dirty="0" smtClean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  <a:p>
          <a:pPr algn="ctr">
            <a:lnSpc>
              <a:spcPct val="100000"/>
            </a:lnSpc>
          </a:pPr>
          <a:endParaRPr lang="ru-RU" sz="1600" b="1" dirty="0" smtClean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  <a:p>
          <a:pPr algn="ctr">
            <a:lnSpc>
              <a:spcPct val="100000"/>
            </a:lnSpc>
          </a:pPr>
          <a:r>
            <a:rPr lang="ru-RU" sz="16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Получение информации о реализации проектов</a:t>
          </a:r>
        </a:p>
        <a:p>
          <a:pPr algn="ctr">
            <a:lnSpc>
              <a:spcPct val="100000"/>
            </a:lnSpc>
          </a:pPr>
          <a:r>
            <a:rPr lang="ru-RU" sz="16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(отчеты)</a:t>
          </a:r>
        </a:p>
        <a:p>
          <a:pPr algn="ctr">
            <a:lnSpc>
              <a:spcPct val="100000"/>
            </a:lnSpc>
          </a:pPr>
          <a:endParaRPr lang="ru-RU" sz="1600" b="1" dirty="0">
            <a:latin typeface="+mn-lt"/>
            <a:cs typeface="Arial" pitchFamily="34" charset="0"/>
          </a:endParaRPr>
        </a:p>
      </dgm:t>
    </dgm:pt>
    <dgm:pt modelId="{78DB526F-4C79-4F6C-99DF-C2F0632B4130}" type="parTrans" cxnId="{27D351BD-E41C-4AB8-B803-89BEA9F36B47}">
      <dgm:prSet/>
      <dgm:spPr/>
      <dgm:t>
        <a:bodyPr/>
        <a:lstStyle/>
        <a:p>
          <a:endParaRPr lang="ru-RU"/>
        </a:p>
      </dgm:t>
    </dgm:pt>
    <dgm:pt modelId="{567D863A-2DC4-40BB-9189-D46AE39218C8}" type="sibTrans" cxnId="{27D351BD-E41C-4AB8-B803-89BEA9F36B47}">
      <dgm:prSet/>
      <dgm:spPr/>
      <dgm:t>
        <a:bodyPr/>
        <a:lstStyle/>
        <a:p>
          <a:endParaRPr lang="ru-RU"/>
        </a:p>
      </dgm:t>
    </dgm:pt>
    <dgm:pt modelId="{79DA6B34-F27C-4CDE-9B11-18CFCDAE1E46}">
      <dgm:prSet phldrT="[Текст]" custT="1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algn="ctr">
            <a:lnSpc>
              <a:spcPct val="90000"/>
            </a:lnSpc>
          </a:pPr>
          <a:r>
            <a:rPr lang="ru-RU" sz="1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Координационный совет</a:t>
          </a:r>
        </a:p>
        <a:p>
          <a:pPr algn="ctr">
            <a:lnSpc>
              <a:spcPct val="90000"/>
            </a:lnSpc>
          </a:pPr>
          <a:endParaRPr lang="ru-RU" sz="1800" b="1" dirty="0" smtClean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  <a:p>
          <a:pPr algn="ctr">
            <a:lnSpc>
              <a:spcPct val="100000"/>
            </a:lnSpc>
          </a:pPr>
          <a:r>
            <a:rPr lang="ru-RU" sz="1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1. Определение социально-значимых направлений</a:t>
          </a:r>
        </a:p>
        <a:p>
          <a:pPr algn="ctr">
            <a:lnSpc>
              <a:spcPct val="100000"/>
            </a:lnSpc>
          </a:pPr>
          <a:r>
            <a:rPr lang="ru-RU" sz="1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2. Определение объема</a:t>
          </a:r>
        </a:p>
        <a:p>
          <a:pPr algn="ctr">
            <a:lnSpc>
              <a:spcPct val="100000"/>
            </a:lnSpc>
          </a:pPr>
          <a:r>
            <a:rPr lang="ru-RU" sz="1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субсидий</a:t>
          </a:r>
        </a:p>
        <a:p>
          <a:pPr algn="ctr">
            <a:lnSpc>
              <a:spcPct val="100000"/>
            </a:lnSpc>
          </a:pPr>
          <a:r>
            <a:rPr lang="ru-RU" sz="1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3.Распределение субсидий</a:t>
          </a:r>
        </a:p>
        <a:p>
          <a:pPr algn="ctr">
            <a:lnSpc>
              <a:spcPct val="100000"/>
            </a:lnSpc>
          </a:pPr>
          <a:endParaRPr lang="ru-RU" sz="1800" b="1" dirty="0" smtClean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  <a:p>
          <a:pPr algn="ctr">
            <a:lnSpc>
              <a:spcPct val="100000"/>
            </a:lnSpc>
          </a:pPr>
          <a:r>
            <a:rPr lang="ru-RU" sz="1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Получение информации</a:t>
          </a:r>
        </a:p>
        <a:p>
          <a:pPr algn="ctr">
            <a:lnSpc>
              <a:spcPct val="100000"/>
            </a:lnSpc>
          </a:pPr>
          <a:r>
            <a:rPr lang="ru-RU" sz="1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о реализации проектов</a:t>
          </a:r>
        </a:p>
        <a:p>
          <a:pPr algn="ctr">
            <a:lnSpc>
              <a:spcPct val="100000"/>
            </a:lnSpc>
          </a:pPr>
          <a:r>
            <a:rPr lang="ru-RU" sz="1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(отчеты)</a:t>
          </a:r>
        </a:p>
      </dgm:t>
    </dgm:pt>
    <dgm:pt modelId="{0F7AD241-3AC4-4B9E-816C-D36E5C52C8CB}" type="parTrans" cxnId="{DC3966A5-C9C3-455A-A329-49A8567F913B}">
      <dgm:prSet/>
      <dgm:spPr/>
      <dgm:t>
        <a:bodyPr/>
        <a:lstStyle/>
        <a:p>
          <a:endParaRPr lang="ru-RU"/>
        </a:p>
      </dgm:t>
    </dgm:pt>
    <dgm:pt modelId="{8607A9C3-F82B-431F-8053-B85520104DBF}" type="sibTrans" cxnId="{DC3966A5-C9C3-455A-A329-49A8567F913B}">
      <dgm:prSet/>
      <dgm:spPr/>
      <dgm:t>
        <a:bodyPr/>
        <a:lstStyle/>
        <a:p>
          <a:endParaRPr lang="ru-RU"/>
        </a:p>
      </dgm:t>
    </dgm:pt>
    <dgm:pt modelId="{3B48160A-FE9F-468C-8EC6-72C79D0F8749}" type="pres">
      <dgm:prSet presAssocID="{34C06DDB-20D5-4A46-AD86-3D3B58B8BEC7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B42E9E6-4E4C-40EC-8F63-AC31101AD4FA}" type="pres">
      <dgm:prSet presAssocID="{A2F79267-B37F-4C93-814E-1BFBC46D9A54}" presName="centerShape" presStyleLbl="node0" presStyleIdx="0" presStyleCnt="1" custScaleX="165684" custScaleY="192698" custLinFactNeighborX="10248" custLinFactNeighborY="-6549"/>
      <dgm:spPr/>
      <dgm:t>
        <a:bodyPr/>
        <a:lstStyle/>
        <a:p>
          <a:endParaRPr lang="ru-RU"/>
        </a:p>
      </dgm:t>
    </dgm:pt>
    <dgm:pt modelId="{88B3BFDB-F678-4E96-BC1C-DF2A627D5308}" type="pres">
      <dgm:prSet presAssocID="{78DB526F-4C79-4F6C-99DF-C2F0632B4130}" presName="Name9" presStyleLbl="parChTrans1D2" presStyleIdx="0" presStyleCnt="2"/>
      <dgm:spPr/>
      <dgm:t>
        <a:bodyPr/>
        <a:lstStyle/>
        <a:p>
          <a:endParaRPr lang="ru-RU"/>
        </a:p>
      </dgm:t>
    </dgm:pt>
    <dgm:pt modelId="{7151B04A-3AC0-4E27-A5A1-DDDA7189C5B0}" type="pres">
      <dgm:prSet presAssocID="{78DB526F-4C79-4F6C-99DF-C2F0632B4130}" presName="connTx" presStyleLbl="parChTrans1D2" presStyleIdx="0" presStyleCnt="2"/>
      <dgm:spPr/>
      <dgm:t>
        <a:bodyPr/>
        <a:lstStyle/>
        <a:p>
          <a:endParaRPr lang="ru-RU"/>
        </a:p>
      </dgm:t>
    </dgm:pt>
    <dgm:pt modelId="{5C6268C3-8C8D-4B90-8883-DB657F2E4FF2}" type="pres">
      <dgm:prSet presAssocID="{198B5478-7809-4756-9A04-A9C5AA8C1A2C}" presName="node" presStyleLbl="node1" presStyleIdx="0" presStyleCnt="2" custScaleX="128992" custScaleY="316268" custRadScaleRad="150608" custRadScaleInc="94022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7C24CD43-0891-4874-AB4D-8D857B47EC6E}" type="pres">
      <dgm:prSet presAssocID="{0F7AD241-3AC4-4B9E-816C-D36E5C52C8CB}" presName="Name9" presStyleLbl="parChTrans1D2" presStyleIdx="1" presStyleCnt="2"/>
      <dgm:spPr/>
      <dgm:t>
        <a:bodyPr/>
        <a:lstStyle/>
        <a:p>
          <a:endParaRPr lang="ru-RU"/>
        </a:p>
      </dgm:t>
    </dgm:pt>
    <dgm:pt modelId="{3BB0FC2F-F80C-48E2-8417-A5832B2FDE67}" type="pres">
      <dgm:prSet presAssocID="{0F7AD241-3AC4-4B9E-816C-D36E5C52C8CB}" presName="connTx" presStyleLbl="parChTrans1D2" presStyleIdx="1" presStyleCnt="2"/>
      <dgm:spPr/>
      <dgm:t>
        <a:bodyPr/>
        <a:lstStyle/>
        <a:p>
          <a:endParaRPr lang="ru-RU"/>
        </a:p>
      </dgm:t>
    </dgm:pt>
    <dgm:pt modelId="{0CEBCBE3-2F0E-4E61-97B9-48727A93ACAB}" type="pres">
      <dgm:prSet presAssocID="{79DA6B34-F27C-4CDE-9B11-18CFCDAE1E46}" presName="node" presStyleLbl="node1" presStyleIdx="1" presStyleCnt="2" custScaleX="167689" custScaleY="309678" custRadScaleRad="129193" custRadScaleInc="106252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</dgm:ptLst>
  <dgm:cxnLst>
    <dgm:cxn modelId="{E42471AD-E072-481A-A07B-477F06CF0529}" type="presOf" srcId="{78DB526F-4C79-4F6C-99DF-C2F0632B4130}" destId="{7151B04A-3AC0-4E27-A5A1-DDDA7189C5B0}" srcOrd="1" destOrd="0" presId="urn:microsoft.com/office/officeart/2005/8/layout/radial1"/>
    <dgm:cxn modelId="{DC3966A5-C9C3-455A-A329-49A8567F913B}" srcId="{A2F79267-B37F-4C93-814E-1BFBC46D9A54}" destId="{79DA6B34-F27C-4CDE-9B11-18CFCDAE1E46}" srcOrd="1" destOrd="0" parTransId="{0F7AD241-3AC4-4B9E-816C-D36E5C52C8CB}" sibTransId="{8607A9C3-F82B-431F-8053-B85520104DBF}"/>
    <dgm:cxn modelId="{304E2171-7A58-441B-B7F4-97CA5E898893}" type="presOf" srcId="{0F7AD241-3AC4-4B9E-816C-D36E5C52C8CB}" destId="{3BB0FC2F-F80C-48E2-8417-A5832B2FDE67}" srcOrd="1" destOrd="0" presId="urn:microsoft.com/office/officeart/2005/8/layout/radial1"/>
    <dgm:cxn modelId="{A81A3BCF-A6D0-4376-B8CA-5CE32FEED738}" type="presOf" srcId="{A2F79267-B37F-4C93-814E-1BFBC46D9A54}" destId="{6B42E9E6-4E4C-40EC-8F63-AC31101AD4FA}" srcOrd="0" destOrd="0" presId="urn:microsoft.com/office/officeart/2005/8/layout/radial1"/>
    <dgm:cxn modelId="{27D351BD-E41C-4AB8-B803-89BEA9F36B47}" srcId="{A2F79267-B37F-4C93-814E-1BFBC46D9A54}" destId="{198B5478-7809-4756-9A04-A9C5AA8C1A2C}" srcOrd="0" destOrd="0" parTransId="{78DB526F-4C79-4F6C-99DF-C2F0632B4130}" sibTransId="{567D863A-2DC4-40BB-9189-D46AE39218C8}"/>
    <dgm:cxn modelId="{35CB2C42-C2ED-4831-9270-752A03B3B8FB}" type="presOf" srcId="{0F7AD241-3AC4-4B9E-816C-D36E5C52C8CB}" destId="{7C24CD43-0891-4874-AB4D-8D857B47EC6E}" srcOrd="0" destOrd="0" presId="urn:microsoft.com/office/officeart/2005/8/layout/radial1"/>
    <dgm:cxn modelId="{2F6E12C9-B5C9-4A2D-A36B-0C5587370DED}" srcId="{34C06DDB-20D5-4A46-AD86-3D3B58B8BEC7}" destId="{A2F79267-B37F-4C93-814E-1BFBC46D9A54}" srcOrd="0" destOrd="0" parTransId="{CD4D2ED5-5D3E-479C-A0C8-C698804DE619}" sibTransId="{CF477CF5-B15B-44A2-B2F6-8D0D55EEAFE3}"/>
    <dgm:cxn modelId="{B426F5D7-DAB9-4526-AE04-72BABD01384E}" type="presOf" srcId="{78DB526F-4C79-4F6C-99DF-C2F0632B4130}" destId="{88B3BFDB-F678-4E96-BC1C-DF2A627D5308}" srcOrd="0" destOrd="0" presId="urn:microsoft.com/office/officeart/2005/8/layout/radial1"/>
    <dgm:cxn modelId="{E5118C8B-FFBD-4BB7-99BA-FAFDE119CA88}" type="presOf" srcId="{198B5478-7809-4756-9A04-A9C5AA8C1A2C}" destId="{5C6268C3-8C8D-4B90-8883-DB657F2E4FF2}" srcOrd="0" destOrd="0" presId="urn:microsoft.com/office/officeart/2005/8/layout/radial1"/>
    <dgm:cxn modelId="{20A2CECE-A87C-45C8-8F53-2510F7EF6514}" type="presOf" srcId="{34C06DDB-20D5-4A46-AD86-3D3B58B8BEC7}" destId="{3B48160A-FE9F-468C-8EC6-72C79D0F8749}" srcOrd="0" destOrd="0" presId="urn:microsoft.com/office/officeart/2005/8/layout/radial1"/>
    <dgm:cxn modelId="{BDCD1B90-A6B6-4BFB-B526-119EB092DE9F}" type="presOf" srcId="{79DA6B34-F27C-4CDE-9B11-18CFCDAE1E46}" destId="{0CEBCBE3-2F0E-4E61-97B9-48727A93ACAB}" srcOrd="0" destOrd="0" presId="urn:microsoft.com/office/officeart/2005/8/layout/radial1"/>
    <dgm:cxn modelId="{4BB34D83-EFE5-4D3D-A2C1-A66477C504B0}" type="presParOf" srcId="{3B48160A-FE9F-468C-8EC6-72C79D0F8749}" destId="{6B42E9E6-4E4C-40EC-8F63-AC31101AD4FA}" srcOrd="0" destOrd="0" presId="urn:microsoft.com/office/officeart/2005/8/layout/radial1"/>
    <dgm:cxn modelId="{7B1B2A82-718A-4131-AD12-F9E8DC3AE957}" type="presParOf" srcId="{3B48160A-FE9F-468C-8EC6-72C79D0F8749}" destId="{88B3BFDB-F678-4E96-BC1C-DF2A627D5308}" srcOrd="1" destOrd="0" presId="urn:microsoft.com/office/officeart/2005/8/layout/radial1"/>
    <dgm:cxn modelId="{5D74A16E-57B6-44D0-B5C1-70B71887EA75}" type="presParOf" srcId="{88B3BFDB-F678-4E96-BC1C-DF2A627D5308}" destId="{7151B04A-3AC0-4E27-A5A1-DDDA7189C5B0}" srcOrd="0" destOrd="0" presId="urn:microsoft.com/office/officeart/2005/8/layout/radial1"/>
    <dgm:cxn modelId="{D57484D0-32EC-4BD1-8826-07B45DE9BA20}" type="presParOf" srcId="{3B48160A-FE9F-468C-8EC6-72C79D0F8749}" destId="{5C6268C3-8C8D-4B90-8883-DB657F2E4FF2}" srcOrd="2" destOrd="0" presId="urn:microsoft.com/office/officeart/2005/8/layout/radial1"/>
    <dgm:cxn modelId="{72CA4703-2E96-44E3-94B9-1A6675FCBE77}" type="presParOf" srcId="{3B48160A-FE9F-468C-8EC6-72C79D0F8749}" destId="{7C24CD43-0891-4874-AB4D-8D857B47EC6E}" srcOrd="3" destOrd="0" presId="urn:microsoft.com/office/officeart/2005/8/layout/radial1"/>
    <dgm:cxn modelId="{0D068371-A813-482B-9779-1915929232A7}" type="presParOf" srcId="{7C24CD43-0891-4874-AB4D-8D857B47EC6E}" destId="{3BB0FC2F-F80C-48E2-8417-A5832B2FDE67}" srcOrd="0" destOrd="0" presId="urn:microsoft.com/office/officeart/2005/8/layout/radial1"/>
    <dgm:cxn modelId="{7CAF75E5-AF09-44D7-9B0F-AA15B1B0DE46}" type="presParOf" srcId="{3B48160A-FE9F-468C-8EC6-72C79D0F8749}" destId="{0CEBCBE3-2F0E-4E61-97B9-48727A93ACAB}" srcOrd="4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B42E9E6-4E4C-40EC-8F63-AC31101AD4FA}">
      <dsp:nvSpPr>
        <dsp:cNvPr id="0" name=""/>
        <dsp:cNvSpPr/>
      </dsp:nvSpPr>
      <dsp:spPr>
        <a:xfrm>
          <a:off x="3535795" y="1177283"/>
          <a:ext cx="2791911" cy="3247119"/>
        </a:xfrm>
        <a:prstGeom prst="ellipse">
          <a:avLst/>
        </a:prstGeom>
        <a:solidFill>
          <a:schemeClr val="accent1"/>
        </a:solidFill>
        <a:ln w="63500" cap="flat" cmpd="thickThin" algn="ctr">
          <a:solidFill>
            <a:schemeClr val="lt1"/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ТОС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Председатель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Совет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Актив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Наемные работники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 smtClean="0">
            <a:solidFill>
              <a:schemeClr val="bg1"/>
            </a:solidFill>
            <a:latin typeface="+mn-lt"/>
            <a:cs typeface="Arial" pitchFamily="34" charset="0"/>
          </a:endParaRPr>
        </a:p>
      </dsp:txBody>
      <dsp:txXfrm>
        <a:off x="3535795" y="1177283"/>
        <a:ext cx="2791911" cy="3247119"/>
      </dsp:txXfrm>
    </dsp:sp>
    <dsp:sp modelId="{88B3BFDB-F678-4E96-BC1C-DF2A627D5308}">
      <dsp:nvSpPr>
        <dsp:cNvPr id="0" name=""/>
        <dsp:cNvSpPr/>
      </dsp:nvSpPr>
      <dsp:spPr>
        <a:xfrm rot="21572816">
          <a:off x="6327668" y="2771478"/>
          <a:ext cx="356273" cy="33835"/>
        </a:xfrm>
        <a:custGeom>
          <a:avLst/>
          <a:gdLst/>
          <a:ahLst/>
          <a:cxnLst/>
          <a:rect l="0" t="0" r="0" b="0"/>
          <a:pathLst>
            <a:path>
              <a:moveTo>
                <a:pt x="0" y="16917"/>
              </a:moveTo>
              <a:lnTo>
                <a:pt x="356273" y="16917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21572816">
        <a:off x="6496898" y="2779489"/>
        <a:ext cx="17813" cy="17813"/>
      </dsp:txXfrm>
    </dsp:sp>
    <dsp:sp modelId="{5C6268C3-8C8D-4B90-8883-DB657F2E4FF2}">
      <dsp:nvSpPr>
        <dsp:cNvPr id="0" name=""/>
        <dsp:cNvSpPr/>
      </dsp:nvSpPr>
      <dsp:spPr>
        <a:xfrm>
          <a:off x="6683930" y="113705"/>
          <a:ext cx="2173620" cy="5329374"/>
        </a:xfrm>
        <a:prstGeom prst="roundRect">
          <a:avLst/>
        </a:prstGeom>
        <a:solidFill>
          <a:schemeClr val="accent1"/>
        </a:solidFill>
        <a:ln w="63500" cap="flat" cmpd="thickThin" algn="ctr">
          <a:solidFill>
            <a:schemeClr val="lt1"/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 smtClean="0">
            <a:latin typeface="+mn-lt"/>
            <a:cs typeface="Arial" pitchFamily="34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Конференция жителей</a:t>
          </a: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 smtClean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1. Определение социально-значимых направлений</a:t>
          </a: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2. Распределение поощрения до 50% </a:t>
          </a: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к объему  расходов на реализацию проектов (мероприятий) </a:t>
          </a: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 smtClean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 smtClean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Получение информации о реализации проектов</a:t>
          </a: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(отчеты)</a:t>
          </a: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>
            <a:latin typeface="+mn-lt"/>
            <a:cs typeface="Arial" pitchFamily="34" charset="0"/>
          </a:endParaRPr>
        </a:p>
      </dsp:txBody>
      <dsp:txXfrm>
        <a:off x="6683930" y="113705"/>
        <a:ext cx="2173620" cy="5329374"/>
      </dsp:txXfrm>
    </dsp:sp>
    <dsp:sp modelId="{7C24CD43-0891-4874-AB4D-8D857B47EC6E}">
      <dsp:nvSpPr>
        <dsp:cNvPr id="0" name=""/>
        <dsp:cNvSpPr/>
      </dsp:nvSpPr>
      <dsp:spPr>
        <a:xfrm rot="10790064">
          <a:off x="3075354" y="2788625"/>
          <a:ext cx="460445" cy="33835"/>
        </a:xfrm>
        <a:custGeom>
          <a:avLst/>
          <a:gdLst/>
          <a:ahLst/>
          <a:cxnLst/>
          <a:rect l="0" t="0" r="0" b="0"/>
          <a:pathLst>
            <a:path>
              <a:moveTo>
                <a:pt x="0" y="16917"/>
              </a:moveTo>
              <a:lnTo>
                <a:pt x="460445" y="16917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790064">
        <a:off x="3294066" y="2794032"/>
        <a:ext cx="23022" cy="23022"/>
      </dsp:txXfrm>
    </dsp:sp>
    <dsp:sp modelId="{0CEBCBE3-2F0E-4E61-97B9-48727A93ACAB}">
      <dsp:nvSpPr>
        <dsp:cNvPr id="0" name=""/>
        <dsp:cNvSpPr/>
      </dsp:nvSpPr>
      <dsp:spPr>
        <a:xfrm>
          <a:off x="249660" y="201128"/>
          <a:ext cx="2825696" cy="5218327"/>
        </a:xfrm>
        <a:prstGeom prst="roundRect">
          <a:avLst/>
        </a:prstGeom>
        <a:solidFill>
          <a:schemeClr val="accent1"/>
        </a:solidFill>
        <a:ln w="63500" cap="flat" cmpd="thickThin" algn="ctr">
          <a:solidFill>
            <a:schemeClr val="lt1"/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Координационный совет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 smtClean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1. Определение социально-значимых направлений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2. Определение объема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субсидий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3.Распределение субсидий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 smtClean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Получение информации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о реализации проектов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(отчеты)</a:t>
          </a:r>
        </a:p>
      </dsp:txBody>
      <dsp:txXfrm>
        <a:off x="249660" y="201128"/>
        <a:ext cx="2825696" cy="52183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25.10.2012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spli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  <p:transition>
    <p:spli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spli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spli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25.10.2012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  <p:transition>
    <p:spli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25.10.2012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>
    <p:split/>
  </p:transition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1472" y="1214422"/>
            <a:ext cx="8215370" cy="206210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3200" b="1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 создании условий модернизации и развития территориального общественного самоуправления в г.Сургуте</a:t>
            </a:r>
            <a:endParaRPr lang="ru-RU" sz="3200" b="1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57818" y="3500438"/>
            <a:ext cx="378618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Докладчик: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Наталья Павловна Алешкова,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заместитель главы Администрации,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к.ю.н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., доцент кафедры политологии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СурГУ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472" y="428604"/>
            <a:ext cx="8215370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Формы поддержки ТОС</a:t>
            </a:r>
            <a:endParaRPr lang="ru-RU" sz="3200" b="1" spc="150" dirty="0">
              <a:ln w="11430"/>
              <a:solidFill>
                <a:schemeClr val="bg1"/>
              </a:solidFill>
              <a:effectLst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2976" y="1785926"/>
            <a:ext cx="7072362" cy="335758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itchFamily="2" charset="2"/>
              <a:buChar char="ü"/>
            </a:pPr>
            <a:r>
              <a:rPr lang="x-none" sz="2400" smtClean="0">
                <a:solidFill>
                  <a:schemeClr val="bg1"/>
                </a:solidFill>
              </a:rPr>
              <a:t> </a:t>
            </a:r>
            <a:r>
              <a:rPr lang="x-none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размещение муниципального заказа на выполнение работ, оказание услуг;</a:t>
            </a:r>
            <a:endParaRPr lang="en-US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x-none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участие ТОС в реализации муниципальных программ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en-US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финансовая поддержка путем предоставления субсидий из средств местного бюджета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71472" y="285728"/>
            <a:ext cx="8215370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Цели и задачи Программы</a:t>
            </a:r>
            <a:endParaRPr lang="ru-RU" sz="3200" b="1" spc="15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14348" y="1142984"/>
            <a:ext cx="7858180" cy="492922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Wingdings" pitchFamily="2" charset="2"/>
              <a:buChar char="Ø"/>
            </a:pP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Развитие территориального общественного самоуправления в городе Сургуте.</a:t>
            </a:r>
            <a:endParaRPr lang="en-US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создание организационных, финансово-экономических, материально-технических условий развития территориального общественного самоуправления (далее ТОС) в городе Сургуте; </a:t>
            </a:r>
          </a:p>
          <a:p>
            <a:pPr algn="just">
              <a:buFont typeface="Wingdings" pitchFamily="2" charset="2"/>
              <a:buChar char="ü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информационная поддержка деятельности ТОС;</a:t>
            </a:r>
          </a:p>
          <a:p>
            <a:pPr algn="just">
              <a:buFont typeface="Wingdings" pitchFamily="2" charset="2"/>
              <a:buChar char="ü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совершенствование организации взаимодействия органов местного самоуправления с ТОС для реализации социально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значимых инициатив населения по вопросам местного значения;</a:t>
            </a:r>
          </a:p>
          <a:p>
            <a:pPr algn="just">
              <a:buFont typeface="Wingdings" pitchFamily="2" charset="2"/>
              <a:buChar char="ü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повышение уровня активности населения </a:t>
            </a:r>
            <a:b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вовлечение граждан по месту жительства </a:t>
            </a:r>
            <a:b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решение проблем местного сообщества;</a:t>
            </a:r>
          </a:p>
          <a:p>
            <a:pPr algn="just">
              <a:buFont typeface="Wingdings" pitchFamily="2" charset="2"/>
              <a:buChar char="ü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создание условий для формирования системы взаимодействия социально-ориентированного бизнеса и ТОС.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42852"/>
            <a:ext cx="8715436" cy="107721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Некоторые мероприятия, в рамках Программы:</a:t>
            </a:r>
            <a:endParaRPr lang="ru-RU" sz="3200" b="1" spc="15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00100" y="1643050"/>
            <a:ext cx="7358114" cy="400052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4000"/>
              </a:lnSpc>
              <a:buFont typeface="Wingdings" pitchFamily="2" charset="2"/>
              <a:buChar char="ü"/>
            </a:pPr>
            <a:r>
              <a:rPr lang="x-none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строительство общественного центра в п.Снежный,</a:t>
            </a:r>
            <a:endParaRPr lang="en-US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4000"/>
              </a:lnSpc>
              <a:buFont typeface="Wingdings" pitchFamily="2" charset="2"/>
              <a:buChar char="ü"/>
            </a:pPr>
            <a:r>
              <a:rPr lang="x-none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подключение сети Интернет в пунктах по работе с населением,</a:t>
            </a:r>
            <a:endParaRPr lang="en-US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4000"/>
              </a:lnSpc>
              <a:buFont typeface="Wingdings" pitchFamily="2" charset="2"/>
              <a:buChar char="ü"/>
            </a:pPr>
            <a:r>
              <a:rPr lang="x-none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проведение семинаров, круглых столов, повышени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x-none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квалификации членов Советов ТОС,</a:t>
            </a:r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4000"/>
              </a:lnSpc>
              <a:buFont typeface="Wingdings" pitchFamily="2" charset="2"/>
              <a:buChar char="ü"/>
            </a:pPr>
            <a:r>
              <a:rPr lang="x-none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информационная поддержка деятельности ТОС,</a:t>
            </a:r>
            <a:endParaRPr lang="en-US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4000"/>
              </a:lnSpc>
              <a:buFont typeface="Wingdings" pitchFamily="2" charset="2"/>
              <a:buChar char="ü"/>
            </a:pPr>
            <a:r>
              <a:rPr lang="x-none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социологические исследования по вопросам функционирования ТОС в г.Сургуте,</a:t>
            </a:r>
            <a:endParaRPr lang="en-US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4000"/>
              </a:lnSpc>
              <a:buFont typeface="Wingdings" pitchFamily="2" charset="2"/>
              <a:buChar char="ü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организация городских конкурсов: «Активный город», «Наш подъезд, наш дом, наш двор», «Подростковый досуг», «А жизнь продолжается».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0" y="1357298"/>
          <a:ext cx="8964488" cy="61206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8" name="Прямая со стрелкой 7"/>
          <p:cNvCxnSpPr/>
          <p:nvPr/>
        </p:nvCxnSpPr>
        <p:spPr>
          <a:xfrm flipH="1">
            <a:off x="6500826" y="3500438"/>
            <a:ext cx="287338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6429388" y="4143380"/>
            <a:ext cx="431800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3286116" y="3500438"/>
            <a:ext cx="360362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>
            <a:off x="3286116" y="4143380"/>
            <a:ext cx="431800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42844" y="142852"/>
            <a:ext cx="8715436" cy="107721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spc="15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Механизм поддержки ТОС в форме субсидирования</a:t>
            </a:r>
            <a:endParaRPr lang="ru-RU" sz="3200" b="1" spc="15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42852"/>
            <a:ext cx="8715436" cy="107721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Направления деятельности ТОС в рамках субсидирования</a:t>
            </a:r>
            <a:endParaRPr lang="ru-RU" sz="3200" b="1" spc="15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71538" y="1643050"/>
            <a:ext cx="6929486" cy="435771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buFont typeface="Wingdings" pitchFamily="2" charset="2"/>
              <a:buChar char="ü"/>
            </a:pPr>
            <a:r>
              <a:rPr lang="x-none" sz="2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привлечени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x-none" sz="2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общественности к содержанию придомовых территорий,</a:t>
            </a:r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</a:pPr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x-none" sz="2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повышени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x-none" sz="2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активности населения путем поддержки проектов, направленных на реализацию гражданских инициатив,</a:t>
            </a:r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</a:pPr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x-none" sz="2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организаци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x-none" sz="2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досуга детей и подростков по месту жительства,</a:t>
            </a:r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</a:pPr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x-none" sz="2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организаци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x-none" sz="2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досуга граждан пожилого возраста по месту жительства.</a:t>
            </a:r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5786" y="2500306"/>
            <a:ext cx="78598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Спасибо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за внимание!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84</TotalTime>
  <Words>315</Words>
  <Application>Microsoft Office PowerPoint</Application>
  <PresentationFormat>Экран (4:3)</PresentationFormat>
  <Paragraphs>61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Открытая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создании условий модернизации и развития территориального общественного самоуправления в г.Сургуте </dc:title>
  <cp:lastModifiedBy>user</cp:lastModifiedBy>
  <cp:revision>14</cp:revision>
  <dcterms:modified xsi:type="dcterms:W3CDTF">2012-10-25T07:58:58Z</dcterms:modified>
</cp:coreProperties>
</file>